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24"/>
  </p:handoutMasterIdLst>
  <p:sldIdLst>
    <p:sldId id="305" r:id="rId2"/>
    <p:sldId id="283" r:id="rId3"/>
    <p:sldId id="307" r:id="rId4"/>
    <p:sldId id="306" r:id="rId5"/>
    <p:sldId id="308" r:id="rId6"/>
    <p:sldId id="309" r:id="rId7"/>
    <p:sldId id="310" r:id="rId8"/>
    <p:sldId id="311" r:id="rId9"/>
    <p:sldId id="312" r:id="rId10"/>
    <p:sldId id="313" r:id="rId11"/>
    <p:sldId id="314" r:id="rId12"/>
    <p:sldId id="315" r:id="rId13"/>
    <p:sldId id="316" r:id="rId14"/>
    <p:sldId id="317" r:id="rId15"/>
    <p:sldId id="318" r:id="rId16"/>
    <p:sldId id="319" r:id="rId17"/>
    <p:sldId id="320" r:id="rId18"/>
    <p:sldId id="321" r:id="rId19"/>
    <p:sldId id="322" r:id="rId20"/>
    <p:sldId id="323" r:id="rId21"/>
    <p:sldId id="324" r:id="rId22"/>
    <p:sldId id="325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126" d="100"/>
          <a:sy n="126" d="100"/>
        </p:scale>
        <p:origin x="1038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21/07/2025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Séance 8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649953D-33E5-1A1F-132B-C8BEC427480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21/07/2025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21/07/2025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21/07/2025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21/07/2025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21/07/2025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21/07/2025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21/07/2025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21/07/2025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21/07/2025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21/07/2025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21/07/2025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A8DF6F-461A-4669-0834-FEFB161C2E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9C966ACC-715D-E932-EAAE-60043F04A73B}"/>
              </a:ext>
            </a:extLst>
          </p:cNvPr>
          <p:cNvSpPr/>
          <p:nvPr/>
        </p:nvSpPr>
        <p:spPr>
          <a:xfrm>
            <a:off x="0" y="330200"/>
            <a:ext cx="9144000" cy="65278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31343C2C-46D5-27F5-ACC1-7934222628BC}"/>
              </a:ext>
            </a:extLst>
          </p:cNvPr>
          <p:cNvSpPr txBox="1"/>
          <p:nvPr/>
        </p:nvSpPr>
        <p:spPr>
          <a:xfrm>
            <a:off x="2063750" y="3009900"/>
            <a:ext cx="501650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2800" b="1" dirty="0">
              <a:solidFill>
                <a:schemeClr val="bg1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è"/>
            </a:pPr>
            <a:r>
              <a:rPr lang="fr-FR" sz="3200" b="1" dirty="0">
                <a:solidFill>
                  <a:schemeClr val="bg1"/>
                </a:solidFill>
              </a:rPr>
              <a:t>Je sais ajouter 9, 19 ou 29  à un nombre.</a:t>
            </a: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4D6A2D50-2F24-BC76-21C6-52F57C5FA8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4425" y="571176"/>
            <a:ext cx="1835150" cy="1266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15539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07DFA2-008F-F3DF-0435-FC7102C4D9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86A63BB-8558-6AB9-7378-91EE5B831D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/>
              <a:t>Recopie et calcule.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D4303C9-355F-224F-BB2A-C081446E724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1/3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84F7BBD7-D231-C6A1-258A-3C9E86F25A4C}"/>
              </a:ext>
            </a:extLst>
          </p:cNvPr>
          <p:cNvSpPr txBox="1"/>
          <p:nvPr/>
        </p:nvSpPr>
        <p:spPr>
          <a:xfrm>
            <a:off x="2700606" y="1785431"/>
            <a:ext cx="48736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54 + 19 = </a:t>
            </a:r>
          </a:p>
        </p:txBody>
      </p:sp>
    </p:spTree>
    <p:extLst>
      <p:ext uri="{BB962C8B-B14F-4D97-AF65-F5344CB8AC3E}">
        <p14:creationId xmlns:p14="http://schemas.microsoft.com/office/powerpoint/2010/main" val="24070829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6E650A-4F85-2828-E4AD-2D3FCD9B8A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1FBEEF2-FD24-1E76-0F9A-528F873892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71967AB-0852-8B82-464F-803D8E52716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1/3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B312F930-7B4B-3A9B-C579-403EB5627CE8}"/>
              </a:ext>
            </a:extLst>
          </p:cNvPr>
          <p:cNvSpPr txBox="1"/>
          <p:nvPr/>
        </p:nvSpPr>
        <p:spPr>
          <a:xfrm>
            <a:off x="2700606" y="1785431"/>
            <a:ext cx="48736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54 + 19 = 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FA4ABAA0-3CEC-B909-A27B-598AD513C5B4}"/>
              </a:ext>
            </a:extLst>
          </p:cNvPr>
          <p:cNvSpPr txBox="1"/>
          <p:nvPr/>
        </p:nvSpPr>
        <p:spPr>
          <a:xfrm>
            <a:off x="5704862" y="1769742"/>
            <a:ext cx="1113456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FF0000"/>
                </a:solidFill>
              </a:rPr>
              <a:t>73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760F36CA-62E6-484B-76F2-260B30F3A3E6}"/>
              </a:ext>
            </a:extLst>
          </p:cNvPr>
          <p:cNvSpPr txBox="1"/>
          <p:nvPr/>
        </p:nvSpPr>
        <p:spPr>
          <a:xfrm>
            <a:off x="3780418" y="3020092"/>
            <a:ext cx="487367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0070C0"/>
                </a:solidFill>
              </a:rPr>
              <a:t>+20 </a:t>
            </a:r>
            <a:r>
              <a:rPr lang="fr-FR" sz="4400" kern="1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fr-FR" sz="4400" dirty="0">
                <a:solidFill>
                  <a:srgbClr val="0070C0"/>
                </a:solidFill>
              </a:rPr>
              <a:t> 1</a:t>
            </a:r>
          </a:p>
        </p:txBody>
      </p:sp>
      <p:sp>
        <p:nvSpPr>
          <p:cNvPr id="11" name="Accolade fermante 10">
            <a:extLst>
              <a:ext uri="{FF2B5EF4-FFF2-40B4-BE49-F238E27FC236}">
                <a16:creationId xmlns:a16="http://schemas.microsoft.com/office/drawing/2014/main" id="{BAD58C54-9641-07D3-ACE2-306F41FE9904}"/>
              </a:ext>
            </a:extLst>
          </p:cNvPr>
          <p:cNvSpPr/>
          <p:nvPr/>
        </p:nvSpPr>
        <p:spPr>
          <a:xfrm rot="16200000">
            <a:off x="4530054" y="2104315"/>
            <a:ext cx="384066" cy="1648674"/>
          </a:xfrm>
          <a:prstGeom prst="rightBrace">
            <a:avLst>
              <a:gd name="adj1" fmla="val 39982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2106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allAtOnce" animBg="1"/>
      <p:bldP spid="10" grpId="0"/>
      <p:bldP spid="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015908-4CAF-2DB9-680B-3ADAA82EC8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B9DB958-99FE-5B06-C970-DC92CBB2F6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/>
              <a:t>Recopie et calcule.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031C396-E9DA-BE99-5460-552BBA6F44D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2/3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297F4F6-AF03-141A-24E6-579C217F707F}"/>
              </a:ext>
            </a:extLst>
          </p:cNvPr>
          <p:cNvSpPr txBox="1"/>
          <p:nvPr/>
        </p:nvSpPr>
        <p:spPr>
          <a:xfrm>
            <a:off x="2700606" y="1785431"/>
            <a:ext cx="48736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152 + 19 = </a:t>
            </a:r>
          </a:p>
        </p:txBody>
      </p:sp>
    </p:spTree>
    <p:extLst>
      <p:ext uri="{BB962C8B-B14F-4D97-AF65-F5344CB8AC3E}">
        <p14:creationId xmlns:p14="http://schemas.microsoft.com/office/powerpoint/2010/main" val="28853132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5BE63D-67B9-1A66-B31D-828B80EE5C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D5B35D4-FD87-00A9-513B-15A5BA7267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43E338C-26D4-CAA3-9361-F717741DBE5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2/3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4059B3D5-918F-CCCC-29F6-CC064F1BD677}"/>
              </a:ext>
            </a:extLst>
          </p:cNvPr>
          <p:cNvSpPr txBox="1"/>
          <p:nvPr/>
        </p:nvSpPr>
        <p:spPr>
          <a:xfrm>
            <a:off x="2700606" y="1785431"/>
            <a:ext cx="48736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152 + 19 = 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FA22CBCA-77DC-CEA3-3FF6-6EC7A5E9D985}"/>
              </a:ext>
            </a:extLst>
          </p:cNvPr>
          <p:cNvSpPr txBox="1"/>
          <p:nvPr/>
        </p:nvSpPr>
        <p:spPr>
          <a:xfrm>
            <a:off x="6104134" y="1782365"/>
            <a:ext cx="1587478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FF0000"/>
                </a:solidFill>
              </a:rPr>
              <a:t>134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AE3FE6C-6FC9-5B48-F139-48DEAB6FFBEB}"/>
              </a:ext>
            </a:extLst>
          </p:cNvPr>
          <p:cNvSpPr txBox="1"/>
          <p:nvPr/>
        </p:nvSpPr>
        <p:spPr>
          <a:xfrm>
            <a:off x="4146178" y="2901746"/>
            <a:ext cx="487367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0070C0"/>
                </a:solidFill>
              </a:rPr>
              <a:t>+20 </a:t>
            </a:r>
            <a:r>
              <a:rPr lang="fr-FR" sz="4400" kern="1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fr-FR" sz="4400" dirty="0">
                <a:solidFill>
                  <a:srgbClr val="0070C0"/>
                </a:solidFill>
              </a:rPr>
              <a:t> 1</a:t>
            </a:r>
          </a:p>
        </p:txBody>
      </p:sp>
      <p:sp>
        <p:nvSpPr>
          <p:cNvPr id="11" name="Accolade fermante 10">
            <a:extLst>
              <a:ext uri="{FF2B5EF4-FFF2-40B4-BE49-F238E27FC236}">
                <a16:creationId xmlns:a16="http://schemas.microsoft.com/office/drawing/2014/main" id="{3CB28931-A48D-FDA2-93C6-E39B7D36A1BE}"/>
              </a:ext>
            </a:extLst>
          </p:cNvPr>
          <p:cNvSpPr/>
          <p:nvPr/>
        </p:nvSpPr>
        <p:spPr>
          <a:xfrm rot="16200000">
            <a:off x="4895814" y="1985969"/>
            <a:ext cx="384066" cy="1648674"/>
          </a:xfrm>
          <a:prstGeom prst="rightBrace">
            <a:avLst>
              <a:gd name="adj1" fmla="val 39982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0911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allAtOnce" animBg="1"/>
      <p:bldP spid="10" grpId="0"/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7E3229-D0FE-CAB1-925A-B6A59975DB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EE20088-4BA8-1E67-177E-B39C2800A8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/>
              <a:t>Recopie et calcule.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F1BDEA7-5A3E-1932-6F31-2D929A14E0C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3/3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66AEC0A6-A696-8953-A9A5-691ABE5299E0}"/>
              </a:ext>
            </a:extLst>
          </p:cNvPr>
          <p:cNvSpPr txBox="1"/>
          <p:nvPr/>
        </p:nvSpPr>
        <p:spPr>
          <a:xfrm>
            <a:off x="2700606" y="1785431"/>
            <a:ext cx="48736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350 + 19 = </a:t>
            </a:r>
          </a:p>
        </p:txBody>
      </p:sp>
    </p:spTree>
    <p:extLst>
      <p:ext uri="{BB962C8B-B14F-4D97-AF65-F5344CB8AC3E}">
        <p14:creationId xmlns:p14="http://schemas.microsoft.com/office/powerpoint/2010/main" val="7224635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15EB7D-6387-68EF-005D-9714574ECF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C7E9924-BAF4-E124-DF66-5874451957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A62A332-54C2-9A14-7EBE-E4D1F9641D1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3/3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F9E15A73-A62D-6F38-BB89-3E84609F58D2}"/>
              </a:ext>
            </a:extLst>
          </p:cNvPr>
          <p:cNvSpPr txBox="1"/>
          <p:nvPr/>
        </p:nvSpPr>
        <p:spPr>
          <a:xfrm>
            <a:off x="2700606" y="1785431"/>
            <a:ext cx="48736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350 + 19 = 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BD839686-51B3-C5D1-C2F4-6816EE0D2BFA}"/>
              </a:ext>
            </a:extLst>
          </p:cNvPr>
          <p:cNvSpPr txBox="1"/>
          <p:nvPr/>
        </p:nvSpPr>
        <p:spPr>
          <a:xfrm>
            <a:off x="6104134" y="1785430"/>
            <a:ext cx="1587478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FF0000"/>
                </a:solidFill>
              </a:rPr>
              <a:t>369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9973826C-5B57-EE2C-477B-671768C9118F}"/>
              </a:ext>
            </a:extLst>
          </p:cNvPr>
          <p:cNvSpPr txBox="1"/>
          <p:nvPr/>
        </p:nvSpPr>
        <p:spPr>
          <a:xfrm>
            <a:off x="4153798" y="2907876"/>
            <a:ext cx="487367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0070C0"/>
                </a:solidFill>
              </a:rPr>
              <a:t>+20 </a:t>
            </a:r>
            <a:r>
              <a:rPr lang="fr-FR" sz="4400" kern="1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fr-FR" sz="4400" dirty="0">
                <a:solidFill>
                  <a:srgbClr val="0070C0"/>
                </a:solidFill>
              </a:rPr>
              <a:t> 1</a:t>
            </a:r>
          </a:p>
        </p:txBody>
      </p:sp>
      <p:sp>
        <p:nvSpPr>
          <p:cNvPr id="11" name="Accolade fermante 10">
            <a:extLst>
              <a:ext uri="{FF2B5EF4-FFF2-40B4-BE49-F238E27FC236}">
                <a16:creationId xmlns:a16="http://schemas.microsoft.com/office/drawing/2014/main" id="{8FB939FF-5AC1-1022-E669-EC26B15D17A9}"/>
              </a:ext>
            </a:extLst>
          </p:cNvPr>
          <p:cNvSpPr/>
          <p:nvPr/>
        </p:nvSpPr>
        <p:spPr>
          <a:xfrm rot="16200000">
            <a:off x="4903434" y="1992099"/>
            <a:ext cx="384066" cy="1648674"/>
          </a:xfrm>
          <a:prstGeom prst="rightBrace">
            <a:avLst>
              <a:gd name="adj1" fmla="val 39982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778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allAtOnce" animBg="1"/>
      <p:bldP spid="10" grpId="0"/>
      <p:bldP spid="1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00119A-C5BB-5C20-D8DD-57B229CF4E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B781CE8-6C7E-AEF5-47DC-7B8F153459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8486684" cy="541357"/>
          </a:xfrm>
        </p:spPr>
        <p:txBody>
          <a:bodyPr>
            <a:normAutofit fontScale="90000"/>
          </a:bodyPr>
          <a:lstStyle/>
          <a:p>
            <a:r>
              <a:rPr lang="fr-FR" sz="3600" dirty="0"/>
              <a:t>Observe la stratégie</a:t>
            </a:r>
            <a:r>
              <a:rPr lang="fr-FR" dirty="0"/>
              <a:t> pour ajouter 29 à un nombre</a:t>
            </a:r>
            <a:r>
              <a:rPr lang="fr-FR" sz="3600" dirty="0"/>
              <a:t>. </a:t>
            </a:r>
            <a:endParaRPr lang="fr-FR" dirty="0"/>
          </a:p>
        </p:txBody>
      </p:sp>
      <p:sp>
        <p:nvSpPr>
          <p:cNvPr id="8" name="Zone de texte 2">
            <a:extLst>
              <a:ext uri="{FF2B5EF4-FFF2-40B4-BE49-F238E27FC236}">
                <a16:creationId xmlns:a16="http://schemas.microsoft.com/office/drawing/2014/main" id="{7378B2C5-7C01-26ED-20F1-88892C605905}"/>
              </a:ext>
            </a:extLst>
          </p:cNvPr>
          <p:cNvSpPr txBox="1"/>
          <p:nvPr/>
        </p:nvSpPr>
        <p:spPr>
          <a:xfrm>
            <a:off x="4571999" y="1280011"/>
            <a:ext cx="3973830" cy="625475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53 </a:t>
            </a:r>
            <a:r>
              <a:rPr lang="fr-FR" sz="3600" kern="100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+ 30 – 1</a:t>
            </a:r>
            <a:r>
              <a:rPr lang="fr-FR" sz="36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= </a:t>
            </a:r>
            <a:r>
              <a:rPr lang="fr-FR" sz="3600" kern="100" dirty="0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82</a:t>
            </a:r>
            <a:endParaRPr lang="fr-FR" sz="1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8B307A06-BB91-8009-2A54-004C08B75287}"/>
              </a:ext>
            </a:extLst>
          </p:cNvPr>
          <p:cNvSpPr txBox="1"/>
          <p:nvPr/>
        </p:nvSpPr>
        <p:spPr>
          <a:xfrm>
            <a:off x="2719227" y="1288578"/>
            <a:ext cx="22014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53+ </a:t>
            </a:r>
            <a:r>
              <a:rPr lang="fr-FR" sz="3600" dirty="0">
                <a:solidFill>
                  <a:srgbClr val="C00000"/>
                </a:solidFill>
              </a:rPr>
              <a:t>29</a:t>
            </a:r>
            <a:r>
              <a:rPr lang="fr-FR" sz="3600" dirty="0"/>
              <a:t> =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829CEC5E-316B-B9B7-DBC8-5D5B4C388F76}"/>
              </a:ext>
            </a:extLst>
          </p:cNvPr>
          <p:cNvSpPr txBox="1"/>
          <p:nvPr/>
        </p:nvSpPr>
        <p:spPr>
          <a:xfrm>
            <a:off x="5913994" y="3252767"/>
            <a:ext cx="911263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83</a:t>
            </a:r>
          </a:p>
        </p:txBody>
      </p:sp>
      <p:sp>
        <p:nvSpPr>
          <p:cNvPr id="12" name="Flèche : courbe vers le haut 11">
            <a:extLst>
              <a:ext uri="{FF2B5EF4-FFF2-40B4-BE49-F238E27FC236}">
                <a16:creationId xmlns:a16="http://schemas.microsoft.com/office/drawing/2014/main" id="{FD2BDE70-0648-7F83-EA80-1E1D1F7E40F7}"/>
              </a:ext>
            </a:extLst>
          </p:cNvPr>
          <p:cNvSpPr/>
          <p:nvPr/>
        </p:nvSpPr>
        <p:spPr>
          <a:xfrm>
            <a:off x="2689415" y="3937154"/>
            <a:ext cx="3507187" cy="734271"/>
          </a:xfrm>
          <a:prstGeom prst="curvedUpArrow">
            <a:avLst>
              <a:gd name="adj1" fmla="val 0"/>
              <a:gd name="adj2" fmla="val 9533"/>
              <a:gd name="adj3" fmla="val 9002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Flèche : courbe vers le haut 12">
            <a:extLst>
              <a:ext uri="{FF2B5EF4-FFF2-40B4-BE49-F238E27FC236}">
                <a16:creationId xmlns:a16="http://schemas.microsoft.com/office/drawing/2014/main" id="{4403FF0E-8D3A-591C-CD56-F33D3C4431D9}"/>
              </a:ext>
            </a:extLst>
          </p:cNvPr>
          <p:cNvSpPr/>
          <p:nvPr/>
        </p:nvSpPr>
        <p:spPr>
          <a:xfrm flipH="1">
            <a:off x="5588389" y="3933546"/>
            <a:ext cx="569112" cy="277346"/>
          </a:xfrm>
          <a:prstGeom prst="curvedUpArrow">
            <a:avLst>
              <a:gd name="adj1" fmla="val 0"/>
              <a:gd name="adj2" fmla="val 51309"/>
              <a:gd name="adj3" fmla="val 22273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B3CE10C1-C0D7-C594-B4F6-3723AF23B096}"/>
              </a:ext>
            </a:extLst>
          </p:cNvPr>
          <p:cNvSpPr txBox="1"/>
          <p:nvPr/>
        </p:nvSpPr>
        <p:spPr>
          <a:xfrm rot="10800000" flipH="1" flipV="1">
            <a:off x="3722495" y="4304289"/>
            <a:ext cx="1304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fr-FR" dirty="0">
                <a:solidFill>
                  <a:srgbClr val="0070C0"/>
                </a:solidFill>
                <a:latin typeface="Calibri" panose="020F0502020204030204"/>
              </a:rPr>
              <a:t>+ 30</a:t>
            </a:r>
            <a:endParaRPr kumimoji="0" lang="fr-FR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11C752A3-8E42-392B-AB70-448F5AB9506C}"/>
              </a:ext>
            </a:extLst>
          </p:cNvPr>
          <p:cNvSpPr txBox="1"/>
          <p:nvPr/>
        </p:nvSpPr>
        <p:spPr>
          <a:xfrm>
            <a:off x="5402223" y="3263926"/>
            <a:ext cx="536852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82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4EF7512A-4E3B-47E4-5401-2F85C86E8225}"/>
              </a:ext>
            </a:extLst>
          </p:cNvPr>
          <p:cNvSpPr txBox="1"/>
          <p:nvPr/>
        </p:nvSpPr>
        <p:spPr>
          <a:xfrm rot="10800000" flipV="1">
            <a:off x="5726992" y="3862746"/>
            <a:ext cx="4696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- 1 </a:t>
            </a:r>
          </a:p>
        </p:txBody>
      </p:sp>
      <p:cxnSp>
        <p:nvCxnSpPr>
          <p:cNvPr id="24" name="Connecteur droit 23">
            <a:extLst>
              <a:ext uri="{FF2B5EF4-FFF2-40B4-BE49-F238E27FC236}">
                <a16:creationId xmlns:a16="http://schemas.microsoft.com/office/drawing/2014/main" id="{A8A5BE03-48C5-CE9C-B8EC-463EE1A6E64E}"/>
              </a:ext>
            </a:extLst>
          </p:cNvPr>
          <p:cNvCxnSpPr/>
          <p:nvPr/>
        </p:nvCxnSpPr>
        <p:spPr>
          <a:xfrm>
            <a:off x="2719227" y="3502746"/>
            <a:ext cx="0" cy="36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ZoneTexte 24">
            <a:extLst>
              <a:ext uri="{FF2B5EF4-FFF2-40B4-BE49-F238E27FC236}">
                <a16:creationId xmlns:a16="http://schemas.microsoft.com/office/drawing/2014/main" id="{5737DC00-74F3-69F2-23A6-9672BF8C9B04}"/>
              </a:ext>
            </a:extLst>
          </p:cNvPr>
          <p:cNvSpPr txBox="1"/>
          <p:nvPr/>
        </p:nvSpPr>
        <p:spPr>
          <a:xfrm>
            <a:off x="2460428" y="3264588"/>
            <a:ext cx="517598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53</a:t>
            </a:r>
          </a:p>
        </p:txBody>
      </p:sp>
      <p:sp>
        <p:nvSpPr>
          <p:cNvPr id="26" name="Flèche : courbe vers le haut 25">
            <a:extLst>
              <a:ext uri="{FF2B5EF4-FFF2-40B4-BE49-F238E27FC236}">
                <a16:creationId xmlns:a16="http://schemas.microsoft.com/office/drawing/2014/main" id="{2626EFF9-78E3-2A35-FE3F-45898B1FA704}"/>
              </a:ext>
            </a:extLst>
          </p:cNvPr>
          <p:cNvSpPr/>
          <p:nvPr/>
        </p:nvSpPr>
        <p:spPr>
          <a:xfrm flipV="1">
            <a:off x="2719227" y="2552774"/>
            <a:ext cx="2941761" cy="717464"/>
          </a:xfrm>
          <a:prstGeom prst="curvedUpArrow">
            <a:avLst>
              <a:gd name="adj1" fmla="val 0"/>
              <a:gd name="adj2" fmla="val 23399"/>
              <a:gd name="adj3" fmla="val 25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1A65F2C5-AA65-18E3-0F02-8CB9B139A42D}"/>
              </a:ext>
            </a:extLst>
          </p:cNvPr>
          <p:cNvSpPr txBox="1"/>
          <p:nvPr/>
        </p:nvSpPr>
        <p:spPr>
          <a:xfrm rot="10800000" flipH="1" flipV="1">
            <a:off x="3925191" y="2202985"/>
            <a:ext cx="7464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2000" b="1" dirty="0">
                <a:solidFill>
                  <a:srgbClr val="FF0000"/>
                </a:solidFill>
                <a:latin typeface="Calibri" panose="020F0502020204030204"/>
              </a:rPr>
              <a:t>+ 2</a:t>
            </a: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9</a:t>
            </a:r>
          </a:p>
        </p:txBody>
      </p:sp>
      <p:cxnSp>
        <p:nvCxnSpPr>
          <p:cNvPr id="28" name="Connecteur droit 27">
            <a:extLst>
              <a:ext uri="{FF2B5EF4-FFF2-40B4-BE49-F238E27FC236}">
                <a16:creationId xmlns:a16="http://schemas.microsoft.com/office/drawing/2014/main" id="{740B2396-E44A-D0FB-B8C2-7C10068DB8D3}"/>
              </a:ext>
            </a:extLst>
          </p:cNvPr>
          <p:cNvCxnSpPr/>
          <p:nvPr/>
        </p:nvCxnSpPr>
        <p:spPr>
          <a:xfrm>
            <a:off x="5670649" y="3682746"/>
            <a:ext cx="0" cy="18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>
            <a:extLst>
              <a:ext uri="{FF2B5EF4-FFF2-40B4-BE49-F238E27FC236}">
                <a16:creationId xmlns:a16="http://schemas.microsoft.com/office/drawing/2014/main" id="{7BB29FEC-E587-73F2-6B7C-9C5631426EE0}"/>
              </a:ext>
            </a:extLst>
          </p:cNvPr>
          <p:cNvCxnSpPr/>
          <p:nvPr/>
        </p:nvCxnSpPr>
        <p:spPr>
          <a:xfrm>
            <a:off x="6157501" y="3694574"/>
            <a:ext cx="0" cy="18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>
            <a:extLst>
              <a:ext uri="{FF2B5EF4-FFF2-40B4-BE49-F238E27FC236}">
                <a16:creationId xmlns:a16="http://schemas.microsoft.com/office/drawing/2014/main" id="{081DEC9C-2609-6446-64DE-5D0C503ADA4C}"/>
              </a:ext>
            </a:extLst>
          </p:cNvPr>
          <p:cNvCxnSpPr>
            <a:cxnSpLocks/>
          </p:cNvCxnSpPr>
          <p:nvPr/>
        </p:nvCxnSpPr>
        <p:spPr>
          <a:xfrm>
            <a:off x="2346960" y="3855313"/>
            <a:ext cx="427482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ZoneTexte 32">
            <a:extLst>
              <a:ext uri="{FF2B5EF4-FFF2-40B4-BE49-F238E27FC236}">
                <a16:creationId xmlns:a16="http://schemas.microsoft.com/office/drawing/2014/main" id="{B93E409F-6954-158D-F22A-DDB8BD30EFCB}"/>
              </a:ext>
            </a:extLst>
          </p:cNvPr>
          <p:cNvSpPr txBox="1"/>
          <p:nvPr/>
        </p:nvSpPr>
        <p:spPr>
          <a:xfrm>
            <a:off x="1275469" y="5100935"/>
            <a:ext cx="67513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C00000"/>
                </a:solidFill>
              </a:rPr>
              <a:t>Pour ajouter 29 à un nombre</a:t>
            </a:r>
            <a:r>
              <a:rPr lang="fr-FR" sz="2800" dirty="0"/>
              <a:t>, on ajoute 30, c’est-à-dire trois dizaines, puis on soustrait 1.</a:t>
            </a:r>
          </a:p>
        </p:txBody>
      </p:sp>
    </p:spTree>
    <p:extLst>
      <p:ext uri="{BB962C8B-B14F-4D97-AF65-F5344CB8AC3E}">
        <p14:creationId xmlns:p14="http://schemas.microsoft.com/office/powerpoint/2010/main" val="3890870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2" grpId="0" animBg="1"/>
      <p:bldP spid="13" grpId="0" animBg="1"/>
      <p:bldP spid="14" grpId="0"/>
      <p:bldP spid="18" grpId="0"/>
      <p:bldP spid="26" grpId="0" animBg="1"/>
      <p:bldP spid="27" grpId="0"/>
      <p:bldP spid="3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503DA6-EFA7-2669-5D43-47ACD358B9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E954B56-9441-F73F-BC25-A644512F12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/>
              <a:t>Recopie et calcule.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9690596-0A0B-DF19-8650-15E1DB9F382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1/3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57E4B240-DE19-7FFD-F62C-E0F06BE6C9BA}"/>
              </a:ext>
            </a:extLst>
          </p:cNvPr>
          <p:cNvSpPr txBox="1"/>
          <p:nvPr/>
        </p:nvSpPr>
        <p:spPr>
          <a:xfrm>
            <a:off x="2700606" y="1785431"/>
            <a:ext cx="48736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35 + 29 = </a:t>
            </a:r>
          </a:p>
        </p:txBody>
      </p:sp>
    </p:spTree>
    <p:extLst>
      <p:ext uri="{BB962C8B-B14F-4D97-AF65-F5344CB8AC3E}">
        <p14:creationId xmlns:p14="http://schemas.microsoft.com/office/powerpoint/2010/main" val="5084615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EDA1A9-DE02-F704-CFEB-D2D95950D1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88901F8-0B70-7D53-4AC9-5B97EE78A2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9E364DA-8AE0-2AD9-1772-E9EFF8495A9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1/3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A1079D93-7D85-DA10-1C1C-5E70D8152A87}"/>
              </a:ext>
            </a:extLst>
          </p:cNvPr>
          <p:cNvSpPr txBox="1"/>
          <p:nvPr/>
        </p:nvSpPr>
        <p:spPr>
          <a:xfrm>
            <a:off x="2700606" y="1785431"/>
            <a:ext cx="48736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35 + 29 = 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D7BABDA-C1B2-896C-2BFC-E02C6B8561DD}"/>
              </a:ext>
            </a:extLst>
          </p:cNvPr>
          <p:cNvSpPr txBox="1"/>
          <p:nvPr/>
        </p:nvSpPr>
        <p:spPr>
          <a:xfrm>
            <a:off x="5704862" y="1769742"/>
            <a:ext cx="1113456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FF0000"/>
                </a:solidFill>
              </a:rPr>
              <a:t>64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2D0645E6-DB22-B211-FC7E-1992407022B2}"/>
              </a:ext>
            </a:extLst>
          </p:cNvPr>
          <p:cNvSpPr txBox="1"/>
          <p:nvPr/>
        </p:nvSpPr>
        <p:spPr>
          <a:xfrm>
            <a:off x="3780418" y="3020092"/>
            <a:ext cx="487367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0070C0"/>
                </a:solidFill>
              </a:rPr>
              <a:t>+30 </a:t>
            </a:r>
            <a:r>
              <a:rPr lang="fr-FR" sz="4400" kern="1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fr-FR" sz="4400" dirty="0">
                <a:solidFill>
                  <a:srgbClr val="0070C0"/>
                </a:solidFill>
              </a:rPr>
              <a:t> 1</a:t>
            </a:r>
          </a:p>
        </p:txBody>
      </p:sp>
      <p:sp>
        <p:nvSpPr>
          <p:cNvPr id="11" name="Accolade fermante 10">
            <a:extLst>
              <a:ext uri="{FF2B5EF4-FFF2-40B4-BE49-F238E27FC236}">
                <a16:creationId xmlns:a16="http://schemas.microsoft.com/office/drawing/2014/main" id="{7E59B640-990E-3D6B-4F00-229FC7038544}"/>
              </a:ext>
            </a:extLst>
          </p:cNvPr>
          <p:cNvSpPr/>
          <p:nvPr/>
        </p:nvSpPr>
        <p:spPr>
          <a:xfrm rot="16200000">
            <a:off x="4530054" y="2104315"/>
            <a:ext cx="384066" cy="1648674"/>
          </a:xfrm>
          <a:prstGeom prst="rightBrace">
            <a:avLst>
              <a:gd name="adj1" fmla="val 39982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2785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allAtOnce" animBg="1"/>
      <p:bldP spid="10" grpId="0"/>
      <p:bldP spid="1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D4312A-3A4B-83CB-3A8B-A173794EB8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EB49CF1-5D3F-5FA3-68D9-56DDFCF7B1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/>
              <a:t>Recopie et calcule.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07B3B04-6DB4-7B66-44E3-E06004C3B7F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2/3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8EDEBE9A-2B83-FC0C-0781-04333FABC824}"/>
              </a:ext>
            </a:extLst>
          </p:cNvPr>
          <p:cNvSpPr txBox="1"/>
          <p:nvPr/>
        </p:nvSpPr>
        <p:spPr>
          <a:xfrm>
            <a:off x="2700606" y="1785431"/>
            <a:ext cx="48736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152 + 29 = </a:t>
            </a:r>
          </a:p>
        </p:txBody>
      </p:sp>
    </p:spTree>
    <p:extLst>
      <p:ext uri="{BB962C8B-B14F-4D97-AF65-F5344CB8AC3E}">
        <p14:creationId xmlns:p14="http://schemas.microsoft.com/office/powerpoint/2010/main" val="30588501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8364764" cy="541357"/>
          </a:xfrm>
        </p:spPr>
        <p:txBody>
          <a:bodyPr>
            <a:normAutofit fontScale="90000"/>
          </a:bodyPr>
          <a:lstStyle/>
          <a:p>
            <a:r>
              <a:rPr lang="fr-FR" sz="3600" dirty="0"/>
              <a:t>Observe la stratégie pour ajouter 9 à un nombre. </a:t>
            </a:r>
            <a:endParaRPr lang="fr-FR" dirty="0"/>
          </a:p>
        </p:txBody>
      </p:sp>
      <p:sp>
        <p:nvSpPr>
          <p:cNvPr id="8" name="Zone de texte 2">
            <a:extLst>
              <a:ext uri="{FF2B5EF4-FFF2-40B4-BE49-F238E27FC236}">
                <a16:creationId xmlns:a16="http://schemas.microsoft.com/office/drawing/2014/main" id="{C1A83E38-64A9-51D8-C5F1-C07409A6A263}"/>
              </a:ext>
            </a:extLst>
          </p:cNvPr>
          <p:cNvSpPr txBox="1"/>
          <p:nvPr/>
        </p:nvSpPr>
        <p:spPr>
          <a:xfrm>
            <a:off x="4571999" y="1280011"/>
            <a:ext cx="3973830" cy="625475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36 </a:t>
            </a:r>
            <a:r>
              <a:rPr lang="fr-FR" sz="3600" kern="100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+ 10 – 1</a:t>
            </a:r>
            <a:r>
              <a:rPr lang="fr-FR" sz="36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= </a:t>
            </a:r>
            <a:r>
              <a:rPr lang="fr-FR" sz="3600" kern="100" dirty="0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45</a:t>
            </a:r>
            <a:r>
              <a:rPr lang="fr-FR" sz="36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fr-FR" sz="1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54800C85-A1E0-0A51-DDDB-BC2CE6FA12C7}"/>
              </a:ext>
            </a:extLst>
          </p:cNvPr>
          <p:cNvSpPr txBox="1"/>
          <p:nvPr/>
        </p:nvSpPr>
        <p:spPr>
          <a:xfrm>
            <a:off x="2926080" y="1274246"/>
            <a:ext cx="16459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36 + </a:t>
            </a:r>
            <a:r>
              <a:rPr lang="fr-FR" sz="3600" dirty="0">
                <a:solidFill>
                  <a:srgbClr val="C00000"/>
                </a:solidFill>
              </a:rPr>
              <a:t>9</a:t>
            </a:r>
            <a:r>
              <a:rPr lang="fr-FR" sz="3600" dirty="0"/>
              <a:t> =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A5703C9D-4F73-13CE-7046-A698AC80E54C}"/>
              </a:ext>
            </a:extLst>
          </p:cNvPr>
          <p:cNvSpPr txBox="1"/>
          <p:nvPr/>
        </p:nvSpPr>
        <p:spPr>
          <a:xfrm>
            <a:off x="5913994" y="3252767"/>
            <a:ext cx="911263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46</a:t>
            </a:r>
          </a:p>
        </p:txBody>
      </p:sp>
      <p:sp>
        <p:nvSpPr>
          <p:cNvPr id="12" name="Flèche : courbe vers le haut 11">
            <a:extLst>
              <a:ext uri="{FF2B5EF4-FFF2-40B4-BE49-F238E27FC236}">
                <a16:creationId xmlns:a16="http://schemas.microsoft.com/office/drawing/2014/main" id="{C1CD009A-B3D6-D758-92B6-8ABADB36ABD0}"/>
              </a:ext>
            </a:extLst>
          </p:cNvPr>
          <p:cNvSpPr/>
          <p:nvPr/>
        </p:nvSpPr>
        <p:spPr>
          <a:xfrm>
            <a:off x="2689415" y="3937154"/>
            <a:ext cx="3507187" cy="734271"/>
          </a:xfrm>
          <a:prstGeom prst="curvedUpArrow">
            <a:avLst>
              <a:gd name="adj1" fmla="val 0"/>
              <a:gd name="adj2" fmla="val 9533"/>
              <a:gd name="adj3" fmla="val 9002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Flèche : courbe vers le haut 12">
            <a:extLst>
              <a:ext uri="{FF2B5EF4-FFF2-40B4-BE49-F238E27FC236}">
                <a16:creationId xmlns:a16="http://schemas.microsoft.com/office/drawing/2014/main" id="{8527EFCA-7208-E205-0147-28ED0D64BCB9}"/>
              </a:ext>
            </a:extLst>
          </p:cNvPr>
          <p:cNvSpPr/>
          <p:nvPr/>
        </p:nvSpPr>
        <p:spPr>
          <a:xfrm flipH="1">
            <a:off x="5588389" y="3933546"/>
            <a:ext cx="569112" cy="277346"/>
          </a:xfrm>
          <a:prstGeom prst="curvedUpArrow">
            <a:avLst>
              <a:gd name="adj1" fmla="val 0"/>
              <a:gd name="adj2" fmla="val 51309"/>
              <a:gd name="adj3" fmla="val 22273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5C5CD368-9AE6-6405-E5F8-E8BD8CFD2514}"/>
              </a:ext>
            </a:extLst>
          </p:cNvPr>
          <p:cNvSpPr txBox="1"/>
          <p:nvPr/>
        </p:nvSpPr>
        <p:spPr>
          <a:xfrm rot="10800000" flipH="1" flipV="1">
            <a:off x="3722495" y="4304289"/>
            <a:ext cx="1304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fr-FR" dirty="0">
                <a:solidFill>
                  <a:srgbClr val="0070C0"/>
                </a:solidFill>
                <a:latin typeface="Calibri" panose="020F0502020204030204"/>
              </a:rPr>
              <a:t>+ 10</a:t>
            </a:r>
            <a:endParaRPr kumimoji="0" lang="fr-FR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6DA93396-C916-378E-40EF-08EB95795B66}"/>
              </a:ext>
            </a:extLst>
          </p:cNvPr>
          <p:cNvSpPr txBox="1"/>
          <p:nvPr/>
        </p:nvSpPr>
        <p:spPr>
          <a:xfrm>
            <a:off x="5402223" y="3263926"/>
            <a:ext cx="536852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45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AA1CB67F-2941-FDE9-3C8B-19588D53D3B1}"/>
              </a:ext>
            </a:extLst>
          </p:cNvPr>
          <p:cNvSpPr txBox="1"/>
          <p:nvPr/>
        </p:nvSpPr>
        <p:spPr>
          <a:xfrm rot="10800000" flipV="1">
            <a:off x="5726992" y="3862746"/>
            <a:ext cx="4696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- 1 </a:t>
            </a:r>
          </a:p>
        </p:txBody>
      </p:sp>
      <p:cxnSp>
        <p:nvCxnSpPr>
          <p:cNvPr id="24" name="Connecteur droit 23">
            <a:extLst>
              <a:ext uri="{FF2B5EF4-FFF2-40B4-BE49-F238E27FC236}">
                <a16:creationId xmlns:a16="http://schemas.microsoft.com/office/drawing/2014/main" id="{FEA3B013-19A0-AA4C-ABA8-5D8B8E9EF53E}"/>
              </a:ext>
            </a:extLst>
          </p:cNvPr>
          <p:cNvCxnSpPr/>
          <p:nvPr/>
        </p:nvCxnSpPr>
        <p:spPr>
          <a:xfrm>
            <a:off x="2719227" y="3502746"/>
            <a:ext cx="0" cy="36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ZoneTexte 24">
            <a:extLst>
              <a:ext uri="{FF2B5EF4-FFF2-40B4-BE49-F238E27FC236}">
                <a16:creationId xmlns:a16="http://schemas.microsoft.com/office/drawing/2014/main" id="{2BFA3973-C91C-7797-25B4-A6D150D1BA8B}"/>
              </a:ext>
            </a:extLst>
          </p:cNvPr>
          <p:cNvSpPr txBox="1"/>
          <p:nvPr/>
        </p:nvSpPr>
        <p:spPr>
          <a:xfrm>
            <a:off x="2460428" y="3264588"/>
            <a:ext cx="517598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36</a:t>
            </a:r>
          </a:p>
        </p:txBody>
      </p:sp>
      <p:sp>
        <p:nvSpPr>
          <p:cNvPr id="26" name="Flèche : courbe vers le haut 25">
            <a:extLst>
              <a:ext uri="{FF2B5EF4-FFF2-40B4-BE49-F238E27FC236}">
                <a16:creationId xmlns:a16="http://schemas.microsoft.com/office/drawing/2014/main" id="{27041121-A5FD-2580-320A-2B7CA2B37090}"/>
              </a:ext>
            </a:extLst>
          </p:cNvPr>
          <p:cNvSpPr/>
          <p:nvPr/>
        </p:nvSpPr>
        <p:spPr>
          <a:xfrm flipV="1">
            <a:off x="2719227" y="2552774"/>
            <a:ext cx="2941761" cy="717464"/>
          </a:xfrm>
          <a:prstGeom prst="curvedUpArrow">
            <a:avLst>
              <a:gd name="adj1" fmla="val 0"/>
              <a:gd name="adj2" fmla="val 23399"/>
              <a:gd name="adj3" fmla="val 25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7D9C91EF-140E-5856-2329-4D9192D23A20}"/>
              </a:ext>
            </a:extLst>
          </p:cNvPr>
          <p:cNvSpPr txBox="1"/>
          <p:nvPr/>
        </p:nvSpPr>
        <p:spPr>
          <a:xfrm rot="10800000" flipH="1" flipV="1">
            <a:off x="3925191" y="2202985"/>
            <a:ext cx="7464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2000" b="1" dirty="0">
                <a:solidFill>
                  <a:srgbClr val="FF0000"/>
                </a:solidFill>
                <a:latin typeface="Calibri" panose="020F0502020204030204"/>
              </a:rPr>
              <a:t>+ </a:t>
            </a: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9</a:t>
            </a:r>
          </a:p>
        </p:txBody>
      </p:sp>
      <p:cxnSp>
        <p:nvCxnSpPr>
          <p:cNvPr id="28" name="Connecteur droit 27">
            <a:extLst>
              <a:ext uri="{FF2B5EF4-FFF2-40B4-BE49-F238E27FC236}">
                <a16:creationId xmlns:a16="http://schemas.microsoft.com/office/drawing/2014/main" id="{ADD604EA-7554-ADAE-4CA6-7C77D256BC80}"/>
              </a:ext>
            </a:extLst>
          </p:cNvPr>
          <p:cNvCxnSpPr/>
          <p:nvPr/>
        </p:nvCxnSpPr>
        <p:spPr>
          <a:xfrm>
            <a:off x="5670649" y="3682746"/>
            <a:ext cx="0" cy="18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>
            <a:extLst>
              <a:ext uri="{FF2B5EF4-FFF2-40B4-BE49-F238E27FC236}">
                <a16:creationId xmlns:a16="http://schemas.microsoft.com/office/drawing/2014/main" id="{F171E6E1-EDF5-4091-7F9C-7C80BA47AF0C}"/>
              </a:ext>
            </a:extLst>
          </p:cNvPr>
          <p:cNvCxnSpPr/>
          <p:nvPr/>
        </p:nvCxnSpPr>
        <p:spPr>
          <a:xfrm>
            <a:off x="6157501" y="3694574"/>
            <a:ext cx="0" cy="18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>
            <a:extLst>
              <a:ext uri="{FF2B5EF4-FFF2-40B4-BE49-F238E27FC236}">
                <a16:creationId xmlns:a16="http://schemas.microsoft.com/office/drawing/2014/main" id="{3829C379-325A-B942-2C8D-ADBDDBDB5B65}"/>
              </a:ext>
            </a:extLst>
          </p:cNvPr>
          <p:cNvCxnSpPr>
            <a:cxnSpLocks/>
          </p:cNvCxnSpPr>
          <p:nvPr/>
        </p:nvCxnSpPr>
        <p:spPr>
          <a:xfrm>
            <a:off x="2346960" y="3855313"/>
            <a:ext cx="427482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ZoneTexte 32">
            <a:extLst>
              <a:ext uri="{FF2B5EF4-FFF2-40B4-BE49-F238E27FC236}">
                <a16:creationId xmlns:a16="http://schemas.microsoft.com/office/drawing/2014/main" id="{7E7AE9BD-E436-759C-8154-CFDD6A0476A7}"/>
              </a:ext>
            </a:extLst>
          </p:cNvPr>
          <p:cNvSpPr txBox="1"/>
          <p:nvPr/>
        </p:nvSpPr>
        <p:spPr>
          <a:xfrm>
            <a:off x="1275469" y="5100935"/>
            <a:ext cx="67513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C00000"/>
                </a:solidFill>
              </a:rPr>
              <a:t>Pour ajouter 9 à un nombre</a:t>
            </a:r>
            <a:r>
              <a:rPr lang="fr-FR" sz="2800" dirty="0"/>
              <a:t>, on ajoute 10, c’est-à-dire une dizaine, puis on soustrait 1.</a:t>
            </a:r>
          </a:p>
        </p:txBody>
      </p:sp>
    </p:spTree>
    <p:extLst>
      <p:ext uri="{BB962C8B-B14F-4D97-AF65-F5344CB8AC3E}">
        <p14:creationId xmlns:p14="http://schemas.microsoft.com/office/powerpoint/2010/main" val="1564112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2" grpId="0" animBg="1"/>
      <p:bldP spid="13" grpId="0" animBg="1"/>
      <p:bldP spid="14" grpId="0"/>
      <p:bldP spid="18" grpId="0"/>
      <p:bldP spid="26" grpId="0" animBg="1"/>
      <p:bldP spid="27" grpId="0"/>
      <p:bldP spid="3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6A9C49-36DC-B645-C270-9FEDAE702B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7CF1756-6E78-786F-4DE2-0791E36C4E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6A496A2-DE53-C40B-A409-83E2A3C68CD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2/3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84E2BD25-E1C4-4F08-B84C-B0F204BC9C83}"/>
              </a:ext>
            </a:extLst>
          </p:cNvPr>
          <p:cNvSpPr txBox="1"/>
          <p:nvPr/>
        </p:nvSpPr>
        <p:spPr>
          <a:xfrm>
            <a:off x="2700606" y="1785431"/>
            <a:ext cx="48736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202 + 29 = 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2D9C1E22-83A9-B3E6-F13C-4B48514673B5}"/>
              </a:ext>
            </a:extLst>
          </p:cNvPr>
          <p:cNvSpPr txBox="1"/>
          <p:nvPr/>
        </p:nvSpPr>
        <p:spPr>
          <a:xfrm>
            <a:off x="6104134" y="1782365"/>
            <a:ext cx="1587478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FF0000"/>
                </a:solidFill>
              </a:rPr>
              <a:t>231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A9BD0FCA-9ED4-064A-3F93-E1F72C47B620}"/>
              </a:ext>
            </a:extLst>
          </p:cNvPr>
          <p:cNvSpPr txBox="1"/>
          <p:nvPr/>
        </p:nvSpPr>
        <p:spPr>
          <a:xfrm>
            <a:off x="4146178" y="2901746"/>
            <a:ext cx="487367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0070C0"/>
                </a:solidFill>
              </a:rPr>
              <a:t>+30 </a:t>
            </a:r>
            <a:r>
              <a:rPr lang="fr-FR" sz="4400" kern="1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fr-FR" sz="4400" dirty="0">
                <a:solidFill>
                  <a:srgbClr val="0070C0"/>
                </a:solidFill>
              </a:rPr>
              <a:t> 1</a:t>
            </a:r>
          </a:p>
        </p:txBody>
      </p:sp>
      <p:sp>
        <p:nvSpPr>
          <p:cNvPr id="11" name="Accolade fermante 10">
            <a:extLst>
              <a:ext uri="{FF2B5EF4-FFF2-40B4-BE49-F238E27FC236}">
                <a16:creationId xmlns:a16="http://schemas.microsoft.com/office/drawing/2014/main" id="{AEC48135-A5E4-A212-1279-147E18A996A7}"/>
              </a:ext>
            </a:extLst>
          </p:cNvPr>
          <p:cNvSpPr/>
          <p:nvPr/>
        </p:nvSpPr>
        <p:spPr>
          <a:xfrm rot="16200000">
            <a:off x="4895814" y="1985969"/>
            <a:ext cx="384066" cy="1648674"/>
          </a:xfrm>
          <a:prstGeom prst="rightBrace">
            <a:avLst>
              <a:gd name="adj1" fmla="val 39982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6214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allAtOnce" animBg="1"/>
      <p:bldP spid="10" grpId="0"/>
      <p:bldP spid="1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B94098-D71B-FDD4-582D-41D11BB121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8DAC7A3-40C6-7662-68F6-C64D4EF31B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/>
              <a:t>Recopie et calcule.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63C1074-D91F-FC3E-F532-7B4913E3487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3/3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4C57F877-CC83-8EF3-3975-9BF3A12816B7}"/>
              </a:ext>
            </a:extLst>
          </p:cNvPr>
          <p:cNvSpPr txBox="1"/>
          <p:nvPr/>
        </p:nvSpPr>
        <p:spPr>
          <a:xfrm>
            <a:off x="2700606" y="1785431"/>
            <a:ext cx="48736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716 + 29 = </a:t>
            </a:r>
          </a:p>
        </p:txBody>
      </p:sp>
    </p:spTree>
    <p:extLst>
      <p:ext uri="{BB962C8B-B14F-4D97-AF65-F5344CB8AC3E}">
        <p14:creationId xmlns:p14="http://schemas.microsoft.com/office/powerpoint/2010/main" val="327645123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05585C-23AE-7DEF-1B89-29A7371FD2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6BB5CCD-12B8-6B1E-D50C-A8EB1917A3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9D71FE0-9C40-FA2F-7347-94F04DEE45B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3/3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B92BA667-A028-FCBD-3A1C-938D5932A402}"/>
              </a:ext>
            </a:extLst>
          </p:cNvPr>
          <p:cNvSpPr txBox="1"/>
          <p:nvPr/>
        </p:nvSpPr>
        <p:spPr>
          <a:xfrm>
            <a:off x="2700606" y="1785431"/>
            <a:ext cx="48736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716 + 29 = 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6A1CE48F-2FDA-AA2F-D12F-F51C4805B3EC}"/>
              </a:ext>
            </a:extLst>
          </p:cNvPr>
          <p:cNvSpPr txBox="1"/>
          <p:nvPr/>
        </p:nvSpPr>
        <p:spPr>
          <a:xfrm>
            <a:off x="6104134" y="1785430"/>
            <a:ext cx="1587478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FF0000"/>
                </a:solidFill>
              </a:rPr>
              <a:t>745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5EBC4E12-D92B-10DD-ABCA-13D3F9B0898E}"/>
              </a:ext>
            </a:extLst>
          </p:cNvPr>
          <p:cNvSpPr txBox="1"/>
          <p:nvPr/>
        </p:nvSpPr>
        <p:spPr>
          <a:xfrm>
            <a:off x="4153798" y="2907876"/>
            <a:ext cx="487367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0070C0"/>
                </a:solidFill>
              </a:rPr>
              <a:t>+30 </a:t>
            </a:r>
            <a:r>
              <a:rPr lang="fr-FR" sz="4400" kern="1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fr-FR" sz="4400" dirty="0">
                <a:solidFill>
                  <a:srgbClr val="0070C0"/>
                </a:solidFill>
              </a:rPr>
              <a:t> 1</a:t>
            </a:r>
          </a:p>
        </p:txBody>
      </p:sp>
      <p:sp>
        <p:nvSpPr>
          <p:cNvPr id="11" name="Accolade fermante 10">
            <a:extLst>
              <a:ext uri="{FF2B5EF4-FFF2-40B4-BE49-F238E27FC236}">
                <a16:creationId xmlns:a16="http://schemas.microsoft.com/office/drawing/2014/main" id="{93B8E9E2-C2E4-A048-F99F-DC12C0CB7A8D}"/>
              </a:ext>
            </a:extLst>
          </p:cNvPr>
          <p:cNvSpPr/>
          <p:nvPr/>
        </p:nvSpPr>
        <p:spPr>
          <a:xfrm rot="16200000">
            <a:off x="4903434" y="1992099"/>
            <a:ext cx="384066" cy="1648674"/>
          </a:xfrm>
          <a:prstGeom prst="rightBrace">
            <a:avLst>
              <a:gd name="adj1" fmla="val 39982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1064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allAtOnce" animBg="1"/>
      <p:bldP spid="10" grpId="0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3E5E18-3B8A-2FB3-051D-64890F2546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7D5F429-4414-D0AE-3A43-56CDDB3EDD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/>
              <a:t>Recopie et calcule.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E62AFCD-AB16-17C7-C1DE-A4D5D01DE67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1/3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21E3D5EF-70D9-602D-45DA-D4933A71DD6B}"/>
              </a:ext>
            </a:extLst>
          </p:cNvPr>
          <p:cNvSpPr txBox="1"/>
          <p:nvPr/>
        </p:nvSpPr>
        <p:spPr>
          <a:xfrm>
            <a:off x="2700606" y="1785431"/>
            <a:ext cx="48736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73 + 9 = </a:t>
            </a:r>
          </a:p>
        </p:txBody>
      </p:sp>
    </p:spTree>
    <p:extLst>
      <p:ext uri="{BB962C8B-B14F-4D97-AF65-F5344CB8AC3E}">
        <p14:creationId xmlns:p14="http://schemas.microsoft.com/office/powerpoint/2010/main" val="2118799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2168E7-F725-5C5C-E697-F3A55892C7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38D05EC-F94D-CEA2-2822-2C30E43D1D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9F1EB1C-3B7B-9E2D-D566-B9E95988ED6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1/3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519CDA92-43CF-3189-8EBA-F4B5C9E07133}"/>
              </a:ext>
            </a:extLst>
          </p:cNvPr>
          <p:cNvSpPr txBox="1"/>
          <p:nvPr/>
        </p:nvSpPr>
        <p:spPr>
          <a:xfrm>
            <a:off x="2700606" y="1785431"/>
            <a:ext cx="48736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73 + 9 = 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ED5A5F6B-013F-F64B-BF68-D4FD55569CA1}"/>
              </a:ext>
            </a:extLst>
          </p:cNvPr>
          <p:cNvSpPr txBox="1"/>
          <p:nvPr/>
        </p:nvSpPr>
        <p:spPr>
          <a:xfrm>
            <a:off x="5264484" y="1785431"/>
            <a:ext cx="1113456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FF0000"/>
                </a:solidFill>
              </a:rPr>
              <a:t>82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0ED381AA-E46B-439C-26DF-29E648F48A4C}"/>
              </a:ext>
            </a:extLst>
          </p:cNvPr>
          <p:cNvSpPr txBox="1"/>
          <p:nvPr/>
        </p:nvSpPr>
        <p:spPr>
          <a:xfrm>
            <a:off x="3498478" y="2983974"/>
            <a:ext cx="487367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0070C0"/>
                </a:solidFill>
              </a:rPr>
              <a:t>+10 </a:t>
            </a:r>
            <a:r>
              <a:rPr lang="fr-FR" sz="4400" kern="1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fr-FR" sz="4400" dirty="0">
                <a:solidFill>
                  <a:srgbClr val="0070C0"/>
                </a:solidFill>
              </a:rPr>
              <a:t> 1</a:t>
            </a:r>
          </a:p>
        </p:txBody>
      </p:sp>
      <p:sp>
        <p:nvSpPr>
          <p:cNvPr id="11" name="Accolade fermante 10">
            <a:extLst>
              <a:ext uri="{FF2B5EF4-FFF2-40B4-BE49-F238E27FC236}">
                <a16:creationId xmlns:a16="http://schemas.microsoft.com/office/drawing/2014/main" id="{2BA7421E-F81E-1A19-2F00-8FD74FD82C43}"/>
              </a:ext>
            </a:extLst>
          </p:cNvPr>
          <p:cNvSpPr/>
          <p:nvPr/>
        </p:nvSpPr>
        <p:spPr>
          <a:xfrm rot="16200000">
            <a:off x="4248114" y="2068197"/>
            <a:ext cx="384066" cy="1648674"/>
          </a:xfrm>
          <a:prstGeom prst="rightBrace">
            <a:avLst>
              <a:gd name="adj1" fmla="val 39982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45236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allAtOnce" animBg="1"/>
      <p:bldP spid="10" grpId="0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8CD512-BD1D-57A1-4E62-4064685F9F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B2A19A-B0DB-D243-6A6E-F7DDE5244A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/>
              <a:t>Recopie et calcule.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0A5140D-7CF1-610F-3874-46A20912FC8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2/3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923A6D4C-8A61-99E7-A544-8754DFB61169}"/>
              </a:ext>
            </a:extLst>
          </p:cNvPr>
          <p:cNvSpPr txBox="1"/>
          <p:nvPr/>
        </p:nvSpPr>
        <p:spPr>
          <a:xfrm>
            <a:off x="2700606" y="1785431"/>
            <a:ext cx="48736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125 + 9 = </a:t>
            </a:r>
          </a:p>
        </p:txBody>
      </p:sp>
    </p:spTree>
    <p:extLst>
      <p:ext uri="{BB962C8B-B14F-4D97-AF65-F5344CB8AC3E}">
        <p14:creationId xmlns:p14="http://schemas.microsoft.com/office/powerpoint/2010/main" val="16712360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BE88B8-AA36-369F-F6EC-A43A7D8A28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7315163-5493-4F12-7366-56B8D4790B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80A9BD1-236B-68AD-74E7-00AB8C683E8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2/3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51ACD50A-8435-F0EA-26CE-25AB96E79ABD}"/>
              </a:ext>
            </a:extLst>
          </p:cNvPr>
          <p:cNvSpPr txBox="1"/>
          <p:nvPr/>
        </p:nvSpPr>
        <p:spPr>
          <a:xfrm>
            <a:off x="2700606" y="1785431"/>
            <a:ext cx="48736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125 + 9 = 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5259DDF9-B467-700F-509D-3D49FADD4EC0}"/>
              </a:ext>
            </a:extLst>
          </p:cNvPr>
          <p:cNvSpPr txBox="1"/>
          <p:nvPr/>
        </p:nvSpPr>
        <p:spPr>
          <a:xfrm>
            <a:off x="5704862" y="1759056"/>
            <a:ext cx="1587478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FF0000"/>
                </a:solidFill>
              </a:rPr>
              <a:t>134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105249C-C96A-02A0-4889-807C14A4D6AA}"/>
              </a:ext>
            </a:extLst>
          </p:cNvPr>
          <p:cNvSpPr txBox="1"/>
          <p:nvPr/>
        </p:nvSpPr>
        <p:spPr>
          <a:xfrm>
            <a:off x="3894718" y="2907878"/>
            <a:ext cx="487367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0070C0"/>
                </a:solidFill>
              </a:rPr>
              <a:t>+10 </a:t>
            </a:r>
            <a:r>
              <a:rPr lang="fr-FR" sz="4400" kern="1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fr-FR" sz="4400" dirty="0">
                <a:solidFill>
                  <a:srgbClr val="0070C0"/>
                </a:solidFill>
              </a:rPr>
              <a:t> 1</a:t>
            </a:r>
          </a:p>
        </p:txBody>
      </p:sp>
      <p:sp>
        <p:nvSpPr>
          <p:cNvPr id="11" name="Accolade fermante 10">
            <a:extLst>
              <a:ext uri="{FF2B5EF4-FFF2-40B4-BE49-F238E27FC236}">
                <a16:creationId xmlns:a16="http://schemas.microsoft.com/office/drawing/2014/main" id="{8576B9F4-A818-A46C-A8B7-EF6EFA3FEA39}"/>
              </a:ext>
            </a:extLst>
          </p:cNvPr>
          <p:cNvSpPr/>
          <p:nvPr/>
        </p:nvSpPr>
        <p:spPr>
          <a:xfrm rot="16200000">
            <a:off x="4644354" y="1992101"/>
            <a:ext cx="384066" cy="1648674"/>
          </a:xfrm>
          <a:prstGeom prst="rightBrace">
            <a:avLst>
              <a:gd name="adj1" fmla="val 39982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9117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allAtOnce" animBg="1"/>
      <p:bldP spid="10" grpId="0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DE349F-C226-3DC0-E67C-E0F9D4D257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C7C231A-22E0-FA44-7BB3-B9449B375B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/>
              <a:t>Recopie et calcule.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2BE004D-E9A7-C269-AB9B-AD82E148F30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3/3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832A7869-9904-C3FF-A1FB-0B3464C2F942}"/>
              </a:ext>
            </a:extLst>
          </p:cNvPr>
          <p:cNvSpPr txBox="1"/>
          <p:nvPr/>
        </p:nvSpPr>
        <p:spPr>
          <a:xfrm>
            <a:off x="2700606" y="1785431"/>
            <a:ext cx="48736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387 + 9 = </a:t>
            </a:r>
          </a:p>
        </p:txBody>
      </p:sp>
    </p:spTree>
    <p:extLst>
      <p:ext uri="{BB962C8B-B14F-4D97-AF65-F5344CB8AC3E}">
        <p14:creationId xmlns:p14="http://schemas.microsoft.com/office/powerpoint/2010/main" val="11056306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F91B11-9535-373E-4870-7132BE6C86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A09EEB7-AAE5-5172-F571-2E81E5CF74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26BF88D-E3BA-6594-DD1E-3E8BDB14DE5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3/3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801C6C67-2ACD-CC33-8485-DBD84D6E5F5F}"/>
              </a:ext>
            </a:extLst>
          </p:cNvPr>
          <p:cNvSpPr txBox="1"/>
          <p:nvPr/>
        </p:nvSpPr>
        <p:spPr>
          <a:xfrm>
            <a:off x="2700606" y="1785431"/>
            <a:ext cx="48736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387 + 9 = 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20521182-484E-AFD4-3D8E-9C7D7579F528}"/>
              </a:ext>
            </a:extLst>
          </p:cNvPr>
          <p:cNvSpPr txBox="1"/>
          <p:nvPr/>
        </p:nvSpPr>
        <p:spPr>
          <a:xfrm>
            <a:off x="5704862" y="1759056"/>
            <a:ext cx="1587478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FF0000"/>
                </a:solidFill>
              </a:rPr>
              <a:t>396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2B548D17-243D-9BE6-DB38-DC8C01BF4AE3}"/>
              </a:ext>
            </a:extLst>
          </p:cNvPr>
          <p:cNvSpPr txBox="1"/>
          <p:nvPr/>
        </p:nvSpPr>
        <p:spPr>
          <a:xfrm>
            <a:off x="3894718" y="2907878"/>
            <a:ext cx="487367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0070C0"/>
                </a:solidFill>
              </a:rPr>
              <a:t>+10 </a:t>
            </a:r>
            <a:r>
              <a:rPr lang="fr-FR" sz="4400" kern="1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fr-FR" sz="4400" dirty="0">
                <a:solidFill>
                  <a:srgbClr val="0070C0"/>
                </a:solidFill>
              </a:rPr>
              <a:t> 1</a:t>
            </a:r>
          </a:p>
        </p:txBody>
      </p:sp>
      <p:sp>
        <p:nvSpPr>
          <p:cNvPr id="11" name="Accolade fermante 10">
            <a:extLst>
              <a:ext uri="{FF2B5EF4-FFF2-40B4-BE49-F238E27FC236}">
                <a16:creationId xmlns:a16="http://schemas.microsoft.com/office/drawing/2014/main" id="{C2B4E512-3EAC-44F0-97F8-02927F97D3F4}"/>
              </a:ext>
            </a:extLst>
          </p:cNvPr>
          <p:cNvSpPr/>
          <p:nvPr/>
        </p:nvSpPr>
        <p:spPr>
          <a:xfrm rot="16200000">
            <a:off x="4644354" y="1992101"/>
            <a:ext cx="384066" cy="1648674"/>
          </a:xfrm>
          <a:prstGeom prst="rightBrace">
            <a:avLst>
              <a:gd name="adj1" fmla="val 39982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14926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allAtOnce" animBg="1"/>
      <p:bldP spid="10" grpId="0"/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3102BB-E86C-0301-BA41-D5DA0B2761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B78972E-FA68-BF1D-28C7-338BDF7A50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8486684" cy="541357"/>
          </a:xfrm>
        </p:spPr>
        <p:txBody>
          <a:bodyPr>
            <a:normAutofit fontScale="90000"/>
          </a:bodyPr>
          <a:lstStyle/>
          <a:p>
            <a:r>
              <a:rPr lang="fr-FR" sz="3600" dirty="0"/>
              <a:t>Observe la stratégie</a:t>
            </a:r>
            <a:r>
              <a:rPr lang="fr-FR" dirty="0"/>
              <a:t> pour ajouter 19 à un nombre</a:t>
            </a:r>
            <a:r>
              <a:rPr lang="fr-FR" sz="3600" dirty="0"/>
              <a:t>. </a:t>
            </a:r>
            <a:endParaRPr lang="fr-FR" dirty="0"/>
          </a:p>
        </p:txBody>
      </p:sp>
      <p:sp>
        <p:nvSpPr>
          <p:cNvPr id="8" name="Zone de texte 2">
            <a:extLst>
              <a:ext uri="{FF2B5EF4-FFF2-40B4-BE49-F238E27FC236}">
                <a16:creationId xmlns:a16="http://schemas.microsoft.com/office/drawing/2014/main" id="{0ECC544C-4397-9A61-DD1F-2F424A820EB5}"/>
              </a:ext>
            </a:extLst>
          </p:cNvPr>
          <p:cNvSpPr txBox="1"/>
          <p:nvPr/>
        </p:nvSpPr>
        <p:spPr>
          <a:xfrm>
            <a:off x="4571999" y="1280011"/>
            <a:ext cx="3973830" cy="625475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45 </a:t>
            </a:r>
            <a:r>
              <a:rPr lang="fr-FR" sz="3600" kern="100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+ 20 – 1</a:t>
            </a:r>
            <a:r>
              <a:rPr lang="fr-FR" sz="36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= </a:t>
            </a:r>
            <a:r>
              <a:rPr lang="fr-FR" sz="3600" kern="100" dirty="0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64</a:t>
            </a:r>
            <a:r>
              <a:rPr lang="fr-FR" sz="36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fr-FR" sz="1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41EC3226-CCF3-A874-B238-73E863B3794F}"/>
              </a:ext>
            </a:extLst>
          </p:cNvPr>
          <p:cNvSpPr txBox="1"/>
          <p:nvPr/>
        </p:nvSpPr>
        <p:spPr>
          <a:xfrm>
            <a:off x="2719227" y="1288578"/>
            <a:ext cx="22014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45 + </a:t>
            </a:r>
            <a:r>
              <a:rPr lang="fr-FR" sz="3600" dirty="0">
                <a:solidFill>
                  <a:srgbClr val="C00000"/>
                </a:solidFill>
              </a:rPr>
              <a:t>19</a:t>
            </a:r>
            <a:r>
              <a:rPr lang="fr-FR" sz="3600" dirty="0"/>
              <a:t> =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6F594E9C-0880-47B3-991E-3B9EFC668139}"/>
              </a:ext>
            </a:extLst>
          </p:cNvPr>
          <p:cNvSpPr txBox="1"/>
          <p:nvPr/>
        </p:nvSpPr>
        <p:spPr>
          <a:xfrm>
            <a:off x="5913994" y="3252767"/>
            <a:ext cx="911263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65</a:t>
            </a:r>
          </a:p>
        </p:txBody>
      </p:sp>
      <p:sp>
        <p:nvSpPr>
          <p:cNvPr id="12" name="Flèche : courbe vers le haut 11">
            <a:extLst>
              <a:ext uri="{FF2B5EF4-FFF2-40B4-BE49-F238E27FC236}">
                <a16:creationId xmlns:a16="http://schemas.microsoft.com/office/drawing/2014/main" id="{9F2361F8-05A1-26D9-3744-08B2987ED594}"/>
              </a:ext>
            </a:extLst>
          </p:cNvPr>
          <p:cNvSpPr/>
          <p:nvPr/>
        </p:nvSpPr>
        <p:spPr>
          <a:xfrm>
            <a:off x="2689415" y="3937154"/>
            <a:ext cx="3507187" cy="734271"/>
          </a:xfrm>
          <a:prstGeom prst="curvedUpArrow">
            <a:avLst>
              <a:gd name="adj1" fmla="val 0"/>
              <a:gd name="adj2" fmla="val 9533"/>
              <a:gd name="adj3" fmla="val 9002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Flèche : courbe vers le haut 12">
            <a:extLst>
              <a:ext uri="{FF2B5EF4-FFF2-40B4-BE49-F238E27FC236}">
                <a16:creationId xmlns:a16="http://schemas.microsoft.com/office/drawing/2014/main" id="{C96E75FE-B369-50AE-577C-A6828D26188C}"/>
              </a:ext>
            </a:extLst>
          </p:cNvPr>
          <p:cNvSpPr/>
          <p:nvPr/>
        </p:nvSpPr>
        <p:spPr>
          <a:xfrm flipH="1">
            <a:off x="5588389" y="3933546"/>
            <a:ext cx="569112" cy="277346"/>
          </a:xfrm>
          <a:prstGeom prst="curvedUpArrow">
            <a:avLst>
              <a:gd name="adj1" fmla="val 0"/>
              <a:gd name="adj2" fmla="val 51309"/>
              <a:gd name="adj3" fmla="val 22273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71F56894-AC95-2E1E-D929-EB9C9DAB2B82}"/>
              </a:ext>
            </a:extLst>
          </p:cNvPr>
          <p:cNvSpPr txBox="1"/>
          <p:nvPr/>
        </p:nvSpPr>
        <p:spPr>
          <a:xfrm rot="10800000" flipH="1" flipV="1">
            <a:off x="3722495" y="4304289"/>
            <a:ext cx="1304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fr-FR" dirty="0">
                <a:solidFill>
                  <a:srgbClr val="0070C0"/>
                </a:solidFill>
                <a:latin typeface="Calibri" panose="020F0502020204030204"/>
              </a:rPr>
              <a:t>+ 20</a:t>
            </a:r>
            <a:endParaRPr kumimoji="0" lang="fr-FR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A2828CF6-52ED-3275-8AC4-A263664BA1C1}"/>
              </a:ext>
            </a:extLst>
          </p:cNvPr>
          <p:cNvSpPr txBox="1"/>
          <p:nvPr/>
        </p:nvSpPr>
        <p:spPr>
          <a:xfrm>
            <a:off x="5402223" y="3263926"/>
            <a:ext cx="536852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64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B15C9B30-A6CB-6D38-62BE-047F49F8EFF3}"/>
              </a:ext>
            </a:extLst>
          </p:cNvPr>
          <p:cNvSpPr txBox="1"/>
          <p:nvPr/>
        </p:nvSpPr>
        <p:spPr>
          <a:xfrm rot="10800000" flipV="1">
            <a:off x="5726992" y="3862746"/>
            <a:ext cx="4696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- 1 </a:t>
            </a:r>
          </a:p>
        </p:txBody>
      </p:sp>
      <p:cxnSp>
        <p:nvCxnSpPr>
          <p:cNvPr id="24" name="Connecteur droit 23">
            <a:extLst>
              <a:ext uri="{FF2B5EF4-FFF2-40B4-BE49-F238E27FC236}">
                <a16:creationId xmlns:a16="http://schemas.microsoft.com/office/drawing/2014/main" id="{777EA3A5-63F9-BF73-A8A7-528652F51D69}"/>
              </a:ext>
            </a:extLst>
          </p:cNvPr>
          <p:cNvCxnSpPr/>
          <p:nvPr/>
        </p:nvCxnSpPr>
        <p:spPr>
          <a:xfrm>
            <a:off x="2719227" y="3502746"/>
            <a:ext cx="0" cy="36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ZoneTexte 24">
            <a:extLst>
              <a:ext uri="{FF2B5EF4-FFF2-40B4-BE49-F238E27FC236}">
                <a16:creationId xmlns:a16="http://schemas.microsoft.com/office/drawing/2014/main" id="{64F6449F-71C7-1308-3EE2-A491B99823C7}"/>
              </a:ext>
            </a:extLst>
          </p:cNvPr>
          <p:cNvSpPr txBox="1"/>
          <p:nvPr/>
        </p:nvSpPr>
        <p:spPr>
          <a:xfrm>
            <a:off x="2460428" y="3264588"/>
            <a:ext cx="517598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45</a:t>
            </a:r>
          </a:p>
        </p:txBody>
      </p:sp>
      <p:sp>
        <p:nvSpPr>
          <p:cNvPr id="26" name="Flèche : courbe vers le haut 25">
            <a:extLst>
              <a:ext uri="{FF2B5EF4-FFF2-40B4-BE49-F238E27FC236}">
                <a16:creationId xmlns:a16="http://schemas.microsoft.com/office/drawing/2014/main" id="{580DA88A-1A68-4CCD-7782-9AE28401D0B3}"/>
              </a:ext>
            </a:extLst>
          </p:cNvPr>
          <p:cNvSpPr/>
          <p:nvPr/>
        </p:nvSpPr>
        <p:spPr>
          <a:xfrm flipV="1">
            <a:off x="2719227" y="2552774"/>
            <a:ext cx="2941761" cy="717464"/>
          </a:xfrm>
          <a:prstGeom prst="curvedUpArrow">
            <a:avLst>
              <a:gd name="adj1" fmla="val 0"/>
              <a:gd name="adj2" fmla="val 23399"/>
              <a:gd name="adj3" fmla="val 25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0B733353-35B8-77F3-6323-8ECCC2738BBC}"/>
              </a:ext>
            </a:extLst>
          </p:cNvPr>
          <p:cNvSpPr txBox="1"/>
          <p:nvPr/>
        </p:nvSpPr>
        <p:spPr>
          <a:xfrm rot="10800000" flipH="1" flipV="1">
            <a:off x="3925191" y="2202985"/>
            <a:ext cx="7464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2000" b="1" dirty="0">
                <a:solidFill>
                  <a:srgbClr val="FF0000"/>
                </a:solidFill>
                <a:latin typeface="Calibri" panose="020F0502020204030204"/>
              </a:rPr>
              <a:t>+ 1</a:t>
            </a: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9</a:t>
            </a:r>
          </a:p>
        </p:txBody>
      </p:sp>
      <p:cxnSp>
        <p:nvCxnSpPr>
          <p:cNvPr id="28" name="Connecteur droit 27">
            <a:extLst>
              <a:ext uri="{FF2B5EF4-FFF2-40B4-BE49-F238E27FC236}">
                <a16:creationId xmlns:a16="http://schemas.microsoft.com/office/drawing/2014/main" id="{F830840A-1D37-E3CA-659B-7857F938B79D}"/>
              </a:ext>
            </a:extLst>
          </p:cNvPr>
          <p:cNvCxnSpPr/>
          <p:nvPr/>
        </p:nvCxnSpPr>
        <p:spPr>
          <a:xfrm>
            <a:off x="5670649" y="3682746"/>
            <a:ext cx="0" cy="18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>
            <a:extLst>
              <a:ext uri="{FF2B5EF4-FFF2-40B4-BE49-F238E27FC236}">
                <a16:creationId xmlns:a16="http://schemas.microsoft.com/office/drawing/2014/main" id="{80BDCE4C-53A2-4AE1-DE10-646CEE0AF4C4}"/>
              </a:ext>
            </a:extLst>
          </p:cNvPr>
          <p:cNvCxnSpPr/>
          <p:nvPr/>
        </p:nvCxnSpPr>
        <p:spPr>
          <a:xfrm>
            <a:off x="6157501" y="3694574"/>
            <a:ext cx="0" cy="18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>
            <a:extLst>
              <a:ext uri="{FF2B5EF4-FFF2-40B4-BE49-F238E27FC236}">
                <a16:creationId xmlns:a16="http://schemas.microsoft.com/office/drawing/2014/main" id="{9113CD1F-5876-62E6-184D-04886A78BB66}"/>
              </a:ext>
            </a:extLst>
          </p:cNvPr>
          <p:cNvCxnSpPr>
            <a:cxnSpLocks/>
          </p:cNvCxnSpPr>
          <p:nvPr/>
        </p:nvCxnSpPr>
        <p:spPr>
          <a:xfrm>
            <a:off x="2346960" y="3855313"/>
            <a:ext cx="427482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ZoneTexte 32">
            <a:extLst>
              <a:ext uri="{FF2B5EF4-FFF2-40B4-BE49-F238E27FC236}">
                <a16:creationId xmlns:a16="http://schemas.microsoft.com/office/drawing/2014/main" id="{25EC613F-13A8-36F2-6306-01399CB34160}"/>
              </a:ext>
            </a:extLst>
          </p:cNvPr>
          <p:cNvSpPr txBox="1"/>
          <p:nvPr/>
        </p:nvSpPr>
        <p:spPr>
          <a:xfrm>
            <a:off x="1275469" y="5100935"/>
            <a:ext cx="67513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C00000"/>
                </a:solidFill>
              </a:rPr>
              <a:t>Pour ajouter 19 à un nombre</a:t>
            </a:r>
            <a:r>
              <a:rPr lang="fr-FR" sz="2800" dirty="0"/>
              <a:t>, on ajoute 20, c’est-à-dire deux dizaines, puis on soustrait 1.</a:t>
            </a:r>
          </a:p>
        </p:txBody>
      </p:sp>
    </p:spTree>
    <p:extLst>
      <p:ext uri="{BB962C8B-B14F-4D97-AF65-F5344CB8AC3E}">
        <p14:creationId xmlns:p14="http://schemas.microsoft.com/office/powerpoint/2010/main" val="47754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2" grpId="0" animBg="1"/>
      <p:bldP spid="13" grpId="0" animBg="1"/>
      <p:bldP spid="14" grpId="0"/>
      <p:bldP spid="18" grpId="0"/>
      <p:bldP spid="26" grpId="0" animBg="1"/>
      <p:bldP spid="27" grpId="0"/>
      <p:bldP spid="33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622</TotalTime>
  <Words>342</Words>
  <Application>Microsoft Office PowerPoint</Application>
  <PresentationFormat>Affichage à l'écran (4:3)</PresentationFormat>
  <Paragraphs>104</Paragraphs>
  <Slides>22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22</vt:i4>
      </vt:variant>
    </vt:vector>
  </HeadingPairs>
  <TitlesOfParts>
    <vt:vector size="28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Observe la stratégie pour ajouter 9 à un nombre. </vt:lpstr>
      <vt:lpstr>Recopie et calcule.</vt:lpstr>
      <vt:lpstr>Correction</vt:lpstr>
      <vt:lpstr>Recopie et calcule.</vt:lpstr>
      <vt:lpstr>Correction</vt:lpstr>
      <vt:lpstr>Recopie et calcule.</vt:lpstr>
      <vt:lpstr>Correction</vt:lpstr>
      <vt:lpstr>Observe la stratégie pour ajouter 19 à un nombre. </vt:lpstr>
      <vt:lpstr>Recopie et calcule.</vt:lpstr>
      <vt:lpstr>Correction</vt:lpstr>
      <vt:lpstr>Recopie et calcule.</vt:lpstr>
      <vt:lpstr>Correction</vt:lpstr>
      <vt:lpstr>Recopie et calcule.</vt:lpstr>
      <vt:lpstr>Correction</vt:lpstr>
      <vt:lpstr>Observe la stratégie pour ajouter 29 à un nombre. </vt:lpstr>
      <vt:lpstr>Recopie et calcule.</vt:lpstr>
      <vt:lpstr>Correction</vt:lpstr>
      <vt:lpstr>Recopie et calcule.</vt:lpstr>
      <vt:lpstr>Correction</vt:lpstr>
      <vt:lpstr>Recopie et calcule.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</dc:creator>
  <cp:lastModifiedBy>MH</cp:lastModifiedBy>
  <cp:revision>35</cp:revision>
  <dcterms:created xsi:type="dcterms:W3CDTF">2023-02-07T14:55:57Z</dcterms:created>
  <dcterms:modified xsi:type="dcterms:W3CDTF">2025-07-21T05:37:28Z</dcterms:modified>
</cp:coreProperties>
</file>